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69850" lvl="1" marL="4572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69850" lvl="2" marL="9144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9850" lvl="3" marL="13716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69850" lvl="4" marL="18288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69850" lvl="5" marL="22860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69850" lvl="6" marL="27432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69850" lvl="7" marL="32004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69850" lvl="8" marL="36576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889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889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10" Type="http://schemas.openxmlformats.org/officeDocument/2006/relationships/image" Target="../media/image3.png"/><Relationship Id="rId9" Type="http://schemas.openxmlformats.org/officeDocument/2006/relationships/image" Target="../media/image13.png"/><Relationship Id="rId5" Type="http://schemas.openxmlformats.org/officeDocument/2006/relationships/image" Target="../media/image8.jpg"/><Relationship Id="rId6" Type="http://schemas.openxmlformats.org/officeDocument/2006/relationships/image" Target="../media/image12.jpg"/><Relationship Id="rId7" Type="http://schemas.openxmlformats.org/officeDocument/2006/relationships/image" Target="../media/image11.png"/><Relationship Id="rId8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hape 51"/>
          <p:cNvPicPr preferRelativeResize="0"/>
          <p:nvPr/>
        </p:nvPicPr>
        <p:blipFill rotWithShape="1">
          <a:blip r:embed="rId3">
            <a:alphaModFix/>
          </a:blip>
          <a:srcRect b="14214" l="0" r="0" t="0"/>
          <a:stretch/>
        </p:blipFill>
        <p:spPr>
          <a:xfrm>
            <a:off x="0" y="-93300"/>
            <a:ext cx="9144001" cy="5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Shape 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3225" y="1858837"/>
            <a:ext cx="4137550" cy="133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ple_app_store.png" id="53" name="Shape 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5596" y="4067300"/>
            <a:ext cx="1086775" cy="387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_app_store.png" id="54" name="Shape 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03621" y="4529875"/>
            <a:ext cx="1129818" cy="3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hape 1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9689" y="4"/>
            <a:ext cx="77116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/>
          <p:nvPr/>
        </p:nvSpPr>
        <p:spPr>
          <a:xfrm rot="546611">
            <a:off x="2713544" y="-405555"/>
            <a:ext cx="1773471" cy="5785261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>
            <a:off x="1180075" y="583050"/>
            <a:ext cx="2414400" cy="660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new paradigm</a:t>
            </a:r>
          </a:p>
        </p:txBody>
      </p:sp>
      <p:sp>
        <p:nvSpPr>
          <p:cNvPr id="196" name="Shape 196"/>
          <p:cNvSpPr txBox="1"/>
          <p:nvPr/>
        </p:nvSpPr>
        <p:spPr>
          <a:xfrm>
            <a:off x="1053775" y="2004300"/>
            <a:ext cx="26670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Make information available about available booking slots conveniently</a:t>
            </a:r>
          </a:p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i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b="14214" l="0" r="0" t="0"/>
          <a:stretch/>
        </p:blipFill>
        <p:spPr>
          <a:xfrm>
            <a:off x="0" y="-93300"/>
            <a:ext cx="9144001" cy="5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3225" y="1858837"/>
            <a:ext cx="4137550" cy="133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ple_app_store.png" id="203" name="Shape 20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5596" y="4067300"/>
            <a:ext cx="1086775" cy="387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_app_store.png" id="204" name="Shape 20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03621" y="4529875"/>
            <a:ext cx="1129818" cy="3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llpaper.png" id="209" name="Shape 2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440100" y="440100"/>
            <a:ext cx="35298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base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440095" y="1448575"/>
            <a:ext cx="38325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1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Owners of: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Suits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Any Karaoke Entertainment Providers that offers private rooms (i.e. K-Boxes)</a:t>
            </a:r>
          </a:p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sng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tv.png" id="217" name="Shape 2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2850" y="3023293"/>
            <a:ext cx="4885175" cy="14883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19" name="Shape 2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09075" y="505028"/>
            <a:ext cx="2941913" cy="1854387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0" name="Shape 2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2037" y="688040"/>
            <a:ext cx="2624463" cy="14883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1" name="Shape 2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78700" y="2663352"/>
            <a:ext cx="1591125" cy="10130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2" name="Shape 222"/>
          <p:cNvPicPr preferRelativeResize="0"/>
          <p:nvPr/>
        </p:nvPicPr>
        <p:blipFill rotWithShape="1">
          <a:blip r:embed="rId8">
            <a:alphaModFix/>
          </a:blip>
          <a:srcRect b="2116" l="2134" r="2134" t="2106"/>
          <a:stretch/>
        </p:blipFill>
        <p:spPr>
          <a:xfrm>
            <a:off x="512850" y="460750"/>
            <a:ext cx="1941850" cy="1942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3" name="Shape 22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851000" y="3817793"/>
            <a:ext cx="3107375" cy="6938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4" name="Shape 22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/>
        </p:nvSpPr>
        <p:spPr>
          <a:xfrm>
            <a:off x="1618525" y="732775"/>
            <a:ext cx="2414400" cy="660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prototype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1080325" y="2057775"/>
            <a:ext cx="34908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5875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2500"/>
              <a:buFont typeface="Roboto"/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invision link:</a:t>
            </a:r>
          </a:p>
          <a:p>
            <a:pPr indent="-158750" lvl="0" marL="0" rtl="0" algn="ctr">
              <a:lnSpc>
                <a:spcPct val="115000"/>
              </a:lnSpc>
              <a:spcBef>
                <a:spcPts val="0"/>
              </a:spcBef>
              <a:buClr>
                <a:schemeClr val="accent5"/>
              </a:buClr>
              <a:buSzPts val="2500"/>
              <a:buFont typeface="Roboto"/>
              <a:buNone/>
            </a:pPr>
            <a:r>
              <a:rPr b="1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https://tinyurl.com/g6karaoke</a:t>
            </a:r>
          </a:p>
        </p:txBody>
      </p:sp>
      <p:pic>
        <p:nvPicPr>
          <p:cNvPr descr="home_new_iphone_6.png" id="232" name="Shape 2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9462" y="512375"/>
            <a:ext cx="1999813" cy="39476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_new_iphone_6.png" id="233" name="Shape 2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46837" y="512387"/>
            <a:ext cx="1999813" cy="394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102" y="0"/>
            <a:ext cx="52257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/>
          <p:nvPr/>
        </p:nvSpPr>
        <p:spPr>
          <a:xfrm rot="542933">
            <a:off x="-254122" y="-197774"/>
            <a:ext cx="1558395" cy="5411547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/>
          <p:nvPr/>
        </p:nvSpPr>
        <p:spPr>
          <a:xfrm rot="543146">
            <a:off x="4611208" y="-63282"/>
            <a:ext cx="1399532" cy="5411547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/>
        </p:nvSpPr>
        <p:spPr>
          <a:xfrm>
            <a:off x="6189200" y="565700"/>
            <a:ext cx="1542600" cy="660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r>
              <a:rPr i="0" lang="en" sz="2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verview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5542250" y="2055050"/>
            <a:ext cx="28365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·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hallenge statement</a:t>
            </a:r>
          </a:p>
          <a:p>
            <a:pPr indent="-1143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·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hallenge tree</a:t>
            </a:r>
          </a:p>
          <a:p>
            <a:pPr indent="-1143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· 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ssumptions</a:t>
            </a:r>
          </a:p>
          <a:p>
            <a:pPr indent="-1143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· 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</a:t>
            </a: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ew paradigm</a:t>
            </a:r>
          </a:p>
          <a:p>
            <a:pPr indent="-1143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· 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prototype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 rotWithShape="1">
          <a:blip r:embed="rId3">
            <a:alphaModFix/>
          </a:blip>
          <a:srcRect b="53281" l="0" r="0" t="-3809"/>
          <a:stretch/>
        </p:blipFill>
        <p:spPr>
          <a:xfrm>
            <a:off x="0" y="-419875"/>
            <a:ext cx="9144000" cy="5563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/>
          <p:nvPr/>
        </p:nvSpPr>
        <p:spPr>
          <a:xfrm>
            <a:off x="2291850" y="0"/>
            <a:ext cx="4560300" cy="3580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/>
        </p:nvSpPr>
        <p:spPr>
          <a:xfrm>
            <a:off x="2807100" y="591725"/>
            <a:ext cx="35298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challenge statement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3289050" y="1796763"/>
            <a:ext cx="25659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73" name="Shape 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challenge tree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82" name="Shape 82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3" name="Shape 83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86" name="Shape 86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91" name="Shape 91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100" name="Shape 100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1" name="Shape 101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solidFill>
            <a:srgbClr val="D312A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104" name="Shape 104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109" name="Shape 109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assumptions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117" name="Shape 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119" name="Shape 119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0" name="Shape 120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solidFill>
            <a:srgbClr val="D312A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123" name="Shape 123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128" name="Shape 128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assumptions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138" name="Shape 138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9" name="Shape 139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solidFill>
            <a:srgbClr val="D312A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142" name="Shape 142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147" name="Shape 147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assumptions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157" name="Shape 157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8" name="Shape 158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161" name="Shape 161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solidFill>
            <a:srgbClr val="D312A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166" name="Shape 166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assumptions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/>
        </p:nvSpPr>
        <p:spPr>
          <a:xfrm>
            <a:off x="791550" y="26265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unable to maximize their capacity</a:t>
            </a:r>
          </a:p>
        </p:txBody>
      </p:sp>
      <p:pic>
        <p:nvPicPr>
          <p:cNvPr id="174" name="Shape 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0" y="4828585"/>
            <a:ext cx="676100" cy="2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/>
        </p:nvSpPr>
        <p:spPr>
          <a:xfrm>
            <a:off x="737950" y="2041150"/>
            <a:ext cx="75609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karaoke studio owners are able to maximize their capacity</a:t>
            </a:r>
          </a:p>
        </p:txBody>
      </p:sp>
      <p:cxnSp>
        <p:nvCxnSpPr>
          <p:cNvPr id="176" name="Shape 176"/>
          <p:cNvCxnSpPr/>
          <p:nvPr/>
        </p:nvCxnSpPr>
        <p:spPr>
          <a:xfrm>
            <a:off x="285750" y="2565900"/>
            <a:ext cx="8572500" cy="11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7" name="Shape 177"/>
          <p:cNvSpPr txBox="1"/>
          <p:nvPr/>
        </p:nvSpPr>
        <p:spPr>
          <a:xfrm>
            <a:off x="4531850" y="145575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customer satisfaction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4531850" y="901825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patronage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4531850" y="347900"/>
            <a:ext cx="3464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 revenue</a:t>
            </a:r>
          </a:p>
        </p:txBody>
      </p:sp>
      <p:sp>
        <p:nvSpPr>
          <p:cNvPr id="180" name="Shape 180"/>
          <p:cNvSpPr/>
          <p:nvPr/>
        </p:nvSpPr>
        <p:spPr>
          <a:xfrm>
            <a:off x="6199850" y="189318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6199850" y="1323513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6199850" y="7538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 txBox="1"/>
          <p:nvPr/>
        </p:nvSpPr>
        <p:spPr>
          <a:xfrm>
            <a:off x="4710500" y="3270275"/>
            <a:ext cx="3106800" cy="777000"/>
          </a:xfrm>
          <a:prstGeom prst="rect">
            <a:avLst/>
          </a:prstGeom>
          <a:solidFill>
            <a:srgbClr val="D312A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lack of information about available booking slots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1469600" y="3270275"/>
            <a:ext cx="23364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rtl="0" algn="ctr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limited booking platforms</a:t>
            </a:r>
          </a:p>
        </p:txBody>
      </p:sp>
      <p:sp>
        <p:nvSpPr>
          <p:cNvPr id="185" name="Shape 185"/>
          <p:cNvSpPr/>
          <p:nvPr/>
        </p:nvSpPr>
        <p:spPr>
          <a:xfrm rot="10800000">
            <a:off x="61998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/>
        </p:nvSpPr>
        <p:spPr>
          <a:xfrm rot="10800000">
            <a:off x="2573750" y="3102338"/>
            <a:ext cx="128100" cy="217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209925" y="218500"/>
            <a:ext cx="2414400" cy="660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460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Roboto"/>
              <a:buNone/>
            </a:pPr>
            <a:r>
              <a:rPr lang="en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assumptions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